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63" r:id="rId4"/>
    <p:sldId id="257" r:id="rId5"/>
    <p:sldId id="270" r:id="rId6"/>
    <p:sldId id="271" r:id="rId7"/>
    <p:sldId id="272" r:id="rId8"/>
    <p:sldId id="275" r:id="rId9"/>
    <p:sldId id="273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32CF7-F9BF-42D0-A6A5-72894B36713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73694-55AC-434D-8176-7344E341E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61C4C-F1C9-48DD-82A5-DFE404D016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13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586AD-7ABF-47FA-8F44-48139B6B9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8DBBFA-B17B-41FA-8C9E-70B8EE277A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5243C-4F76-46A9-A183-485634121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EE97-18C3-4960-8FE0-DC33FB39B5CD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11709-DFA4-4CF2-ABE0-256046696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50E91-0421-4E9A-A829-812F2F501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960-0766-47A4-8DE4-BA1A19215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4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D776B-E465-462D-A5C4-DAB2FB80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BA8492-E189-4262-98ED-1CF4876CC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A3867-E971-4436-AC44-5060BBAC1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EE97-18C3-4960-8FE0-DC33FB39B5CD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2C330-77A8-4462-93F7-77E2AE12C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645C5-994F-45DA-92B6-6B5967098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960-0766-47A4-8DE4-BA1A19215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6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5EE0DC-98C8-454A-A482-D3D32C577C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0A5783-148A-48A3-BBBE-9D7954B85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09755-9AAE-463B-8F3E-36A544219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EE97-18C3-4960-8FE0-DC33FB39B5CD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8B2F5-BB8F-46AF-B40A-06C54F96E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26C23-FFFF-4BFB-9404-DD3B64F2B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960-0766-47A4-8DE4-BA1A19215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2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DD384-219B-453D-801C-EB7C7D633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79C3D-DF20-42EB-9DF5-E463FBE33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83B5D-7979-46F7-852A-BDFADF272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EE97-18C3-4960-8FE0-DC33FB39B5CD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EED76-A4E7-43A1-8C65-4965DA737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047EB-AF5B-4DDD-B54D-31F292E3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960-0766-47A4-8DE4-BA1A19215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1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9922F-49F0-4FDA-B21A-DF0C7407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69776F-B435-48C5-A752-C82D42830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58F80-D59E-46C7-808B-96AFD7750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EE97-18C3-4960-8FE0-DC33FB39B5CD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DEC68-53F4-4597-945D-B6AE38DCA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DD407-6EAB-4C09-B144-8B050A77C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960-0766-47A4-8DE4-BA1A19215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5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8C0FF-0CB4-4BE2-8E6A-960665921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B4C33-6474-4D65-ADEF-B1F380EE7C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1F888-D9E0-4E05-A7E7-6F60CCF16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8A9E0-A2A0-4365-9B41-D78935C5C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EE97-18C3-4960-8FE0-DC33FB39B5CD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0898D-5345-4048-96C0-750175B31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CD0C7-3347-49FA-9AC7-27D4FBE27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960-0766-47A4-8DE4-BA1A19215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8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7A098-2508-4DAC-8C87-C623D2E44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F84D6-B9C1-4EAD-B968-DF1B1D955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09E0F-9B21-4209-8110-A535C62B00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B3FDEF-9DCC-4289-8F04-2C7EC67DC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C9FA03-4C81-457A-BB9A-476B639A0F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39C856-240B-4E54-83CA-79247A508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EE97-18C3-4960-8FE0-DC33FB39B5CD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529B40-D720-45C0-BF6E-5751560EB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28AFAB-5713-4F94-9ADB-326F734F9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960-0766-47A4-8DE4-BA1A19215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2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11669-E85D-4531-8C77-F46F57576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235944-9B41-47C1-9BC7-0547E9C49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EE97-18C3-4960-8FE0-DC33FB39B5CD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C5BCF-60D1-468E-9F97-45C22815E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90422-ABE2-4258-BAAB-BB42E358D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960-0766-47A4-8DE4-BA1A19215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0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EDDA0A-88A9-4359-B5A7-287CA3C77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EE97-18C3-4960-8FE0-DC33FB39B5CD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333300-7703-46FE-9296-7E281FF0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84E2C-EDDF-4E60-9CA4-416BFC87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960-0766-47A4-8DE4-BA1A19215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7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7073E-0666-4E1A-B439-7F2BAD138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0A4C8-4BD1-40B4-B597-55808F833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F3C4E-818F-48D8-B0E2-054F22D7B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DFA50-BE15-4052-BD13-56DD719E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EE97-18C3-4960-8FE0-DC33FB39B5CD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9C696-83D6-430F-8066-D8395CD4F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ADBAE-94B0-438E-BC76-8CA5357C4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960-0766-47A4-8DE4-BA1A19215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3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837D4-4DB1-41CD-BF63-E56CDCE47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15405B-2691-40A9-BAC9-7D655AF22E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94EF7-8993-4B7E-8EA2-505B1564F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C0CA0-C78D-424A-A6ED-CB6503F5B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EE97-18C3-4960-8FE0-DC33FB39B5CD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7DA93-364E-438C-A825-789D4AA7B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76359-1C83-4134-A353-1830249ED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42960-0766-47A4-8DE4-BA1A19215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6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C2E96-5F40-4C2A-9F50-34A88F356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D5971-89DF-4CD0-8A90-0A8396996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D40C9-E906-4AFC-AA11-835B024683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6EE97-18C3-4960-8FE0-DC33FB39B5CD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C90B9-124B-439D-89B2-889F08D60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0B906-6A30-46E8-8BC7-77C1A8FB9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42960-0766-47A4-8DE4-BA1A19215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8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gme.org/globalassets/milestonesguidebook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B52B1-35DC-4669-8D7F-070032DF3B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Mapping Milestones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C14255-F23D-46AE-9F5D-34B9CAC7A7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Lynne Meyer, PhD, MPH</a:t>
            </a:r>
          </a:p>
          <a:p>
            <a:r>
              <a:rPr lang="en-US" dirty="0"/>
              <a:t>August 24, 2022</a:t>
            </a:r>
          </a:p>
        </p:txBody>
      </p:sp>
    </p:spTree>
    <p:extLst>
      <p:ext uri="{BB962C8B-B14F-4D97-AF65-F5344CB8AC3E}">
        <p14:creationId xmlns:p14="http://schemas.microsoft.com/office/powerpoint/2010/main" val="601372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8CC3D-1659-4AE7-8FC7-19B0C3DD1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Milestones Guidebook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C774E-279F-4C8F-927A-D6BB65DC0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https://www.acgme.org/globalassets/milestonesguidebook.pdf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1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/>
              <a:t>What are MILESTONES?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0" y="1557946"/>
            <a:ext cx="8229600" cy="3434172"/>
          </a:xfrm>
        </p:spPr>
        <p:txBody>
          <a:bodyPr>
            <a:normAutofit/>
          </a:bodyPr>
          <a:lstStyle/>
          <a:p>
            <a:r>
              <a:rPr lang="en-US" dirty="0"/>
              <a:t>The definition of expected outcomes</a:t>
            </a:r>
          </a:p>
          <a:p>
            <a:r>
              <a:rPr lang="en-US" dirty="0"/>
              <a:t>Milestones show developmental progression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Milestones should enable the trainee, program, and the certification board to know an individual’s progression in acquiring competence</a:t>
            </a:r>
          </a:p>
          <a:p>
            <a:endParaRPr lang="en-US" dirty="0"/>
          </a:p>
        </p:txBody>
      </p:sp>
      <p:pic>
        <p:nvPicPr>
          <p:cNvPr id="4101" name="Picture 5" descr="C:\Users\lynnemeyer\AppData\Local\Microsoft\Windows\Temporary Internet Files\Content.IE5\NZEAS2X2\MP90044239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"/>
            <a:ext cx="1825376" cy="121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lynnemeyer\AppData\Local\Microsoft\Windows\Temporary Internet Files\Content.IE5\PD0ACKA4\MP90044238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514600"/>
            <a:ext cx="1600200" cy="106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lynnemeyer\AppData\Local\Microsoft\Windows\Temporary Internet Files\Content.IE5\A2UPDIFQ\MP900442363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243146"/>
            <a:ext cx="1924050" cy="1278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326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33600" y="304801"/>
            <a:ext cx="7520940" cy="3579849"/>
          </a:xfrm>
        </p:spPr>
        <p:txBody>
          <a:bodyPr>
            <a:normAutofit/>
          </a:bodyPr>
          <a:lstStyle/>
          <a:p>
            <a:pPr marL="0" indent="0"/>
            <a:r>
              <a:rPr lang="en-US" sz="2000" b="1" dirty="0">
                <a:solidFill>
                  <a:srgbClr val="0000FF"/>
                </a:solidFill>
              </a:rPr>
              <a:t>MILESTONES</a:t>
            </a:r>
            <a:r>
              <a:rPr lang="en-US" sz="2000" dirty="0">
                <a:solidFill>
                  <a:schemeClr val="accent3"/>
                </a:solidFill>
              </a:rPr>
              <a:t>:  </a:t>
            </a:r>
            <a:r>
              <a:rPr lang="en-US" sz="2000" dirty="0"/>
              <a:t>Milestones are simply a significant point in development. They can enable the learner and the program to determine individual trajectories of professional development in narrative terms.</a:t>
            </a:r>
            <a:r>
              <a:rPr lang="en-US" sz="2000" dirty="0">
                <a:solidFill>
                  <a:schemeClr val="accent3"/>
                </a:solidFill>
              </a:rPr>
              <a:t>.</a:t>
            </a:r>
          </a:p>
          <a:p>
            <a:pPr marL="0" indent="0"/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79356" y="2413337"/>
            <a:ext cx="1905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Competency</a:t>
            </a:r>
          </a:p>
          <a:p>
            <a:endParaRPr lang="en-US" dirty="0"/>
          </a:p>
          <a:p>
            <a:r>
              <a:rPr lang="en-US" dirty="0"/>
              <a:t>Sub-Competency</a:t>
            </a:r>
          </a:p>
          <a:p>
            <a:endParaRPr lang="en-US" dirty="0"/>
          </a:p>
          <a:p>
            <a:r>
              <a:rPr lang="en-US" dirty="0"/>
              <a:t>Progression Levels</a:t>
            </a:r>
          </a:p>
          <a:p>
            <a:endParaRPr lang="en-US" dirty="0"/>
          </a:p>
          <a:p>
            <a:r>
              <a:rPr lang="en-US" dirty="0"/>
              <a:t>Milestones</a:t>
            </a:r>
          </a:p>
        </p:txBody>
      </p:sp>
      <p:sp>
        <p:nvSpPr>
          <p:cNvPr id="3" name="Down Arrow 2"/>
          <p:cNvSpPr/>
          <p:nvPr/>
        </p:nvSpPr>
        <p:spPr>
          <a:xfrm>
            <a:off x="9385169" y="2777455"/>
            <a:ext cx="221186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9421140" y="3384956"/>
            <a:ext cx="192741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9409455" y="3977119"/>
            <a:ext cx="192741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483927-C565-4257-875F-E482073DF5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780" y="1620935"/>
            <a:ext cx="8894788" cy="487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0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6106D4-3A9A-48DD-AA37-7539ECE689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046" y="331672"/>
            <a:ext cx="8907118" cy="42296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D9E0D5-3D33-4290-915A-4B7236102A13}"/>
              </a:ext>
            </a:extLst>
          </p:cNvPr>
          <p:cNvSpPr txBox="1"/>
          <p:nvPr/>
        </p:nvSpPr>
        <p:spPr>
          <a:xfrm>
            <a:off x="1249960" y="4764947"/>
            <a:ext cx="8967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What is the Competency?  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Interpersonal and Communication Skills</a:t>
            </a:r>
          </a:p>
          <a:p>
            <a:r>
              <a:rPr lang="en-US" dirty="0">
                <a:solidFill>
                  <a:srgbClr val="0070C0"/>
                </a:solidFill>
              </a:rPr>
              <a:t>What is the </a:t>
            </a:r>
            <a:r>
              <a:rPr lang="en-US" dirty="0" err="1">
                <a:solidFill>
                  <a:srgbClr val="0070C0"/>
                </a:solidFill>
              </a:rPr>
              <a:t>SubCompetency</a:t>
            </a:r>
            <a:r>
              <a:rPr lang="en-US" dirty="0">
                <a:solidFill>
                  <a:srgbClr val="0070C0"/>
                </a:solidFill>
              </a:rPr>
              <a:t>?</a:t>
            </a:r>
            <a:r>
              <a:rPr lang="en-US" dirty="0"/>
              <a:t>  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Interprofessional and Team Communication</a:t>
            </a:r>
          </a:p>
          <a:p>
            <a:r>
              <a:rPr lang="en-US" dirty="0">
                <a:solidFill>
                  <a:srgbClr val="0070C0"/>
                </a:solidFill>
              </a:rPr>
              <a:t>What is a milestone? 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Coordinates recommendations from different consultants to optimize patient care</a:t>
            </a:r>
          </a:p>
        </p:txBody>
      </p:sp>
    </p:spTree>
    <p:extLst>
      <p:ext uri="{BB962C8B-B14F-4D97-AF65-F5344CB8AC3E}">
        <p14:creationId xmlns:p14="http://schemas.microsoft.com/office/powerpoint/2010/main" val="320069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4AB72-BB29-4596-94CE-3152C6516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Mapping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9F3764D-FF7A-4A6C-BDC2-27A2100E2A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2281" y="1599945"/>
            <a:ext cx="8011643" cy="182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5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C75C01-9BDD-4C1C-8A31-4896B6C25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698" y="73050"/>
            <a:ext cx="6266575" cy="678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941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EBDF4-8049-4D85-938A-76192127D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 Sample:  Grid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9D10A8A-9717-4289-A8D3-0D67E5DA98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964529"/>
              </p:ext>
            </p:extLst>
          </p:nvPr>
        </p:nvGraphicFramePr>
        <p:xfrm>
          <a:off x="679507" y="1275080"/>
          <a:ext cx="105149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075">
                  <a:extLst>
                    <a:ext uri="{9D8B030D-6E8A-4147-A177-3AD203B41FA5}">
                      <a16:colId xmlns:a16="http://schemas.microsoft.com/office/drawing/2014/main" val="338333661"/>
                    </a:ext>
                  </a:extLst>
                </a:gridCol>
                <a:gridCol w="2737885">
                  <a:extLst>
                    <a:ext uri="{9D8B030D-6E8A-4147-A177-3AD203B41FA5}">
                      <a16:colId xmlns:a16="http://schemas.microsoft.com/office/drawing/2014/main" val="1027355113"/>
                    </a:ext>
                  </a:extLst>
                </a:gridCol>
                <a:gridCol w="1951561">
                  <a:extLst>
                    <a:ext uri="{9D8B030D-6E8A-4147-A177-3AD203B41FA5}">
                      <a16:colId xmlns:a16="http://schemas.microsoft.com/office/drawing/2014/main" val="4264659927"/>
                    </a:ext>
                  </a:extLst>
                </a:gridCol>
                <a:gridCol w="1619075">
                  <a:extLst>
                    <a:ext uri="{9D8B030D-6E8A-4147-A177-3AD203B41FA5}">
                      <a16:colId xmlns:a16="http://schemas.microsoft.com/office/drawing/2014/main" val="380381359"/>
                    </a:ext>
                  </a:extLst>
                </a:gridCol>
                <a:gridCol w="2738304">
                  <a:extLst>
                    <a:ext uri="{9D8B030D-6E8A-4147-A177-3AD203B41FA5}">
                      <a16:colId xmlns:a16="http://schemas.microsoft.com/office/drawing/2014/main" val="97574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Rotation / 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Subcompetencies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Evaluation Tools/Methods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Evaluation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56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In-Patient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Communicate effectively with the healthcare team regarding emergent or scheduled procedures through conversations and writing of consult 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ICS2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of Rotation Evaluation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360 Nursing &amp; 360 Peer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Appropriately consulted attending physicians regarding diagnostic procedures</a:t>
                      </a:r>
                    </a:p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fellow communicated effectively with all health care team members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372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In-Patient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Continuity Clinic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Provide informed consent for procedures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ICS1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360 patient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Explained my situation and testing options at a level I can understand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72334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4179ACE-6146-4481-BF1D-658612CE4AD7}"/>
              </a:ext>
            </a:extLst>
          </p:cNvPr>
          <p:cNvSpPr txBox="1"/>
          <p:nvPr/>
        </p:nvSpPr>
        <p:spPr>
          <a:xfrm>
            <a:off x="1015068" y="5738070"/>
            <a:ext cx="84613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Interpersonal and Communication Skills 1: Patient- and Family-Centered Communication</a:t>
            </a:r>
          </a:p>
          <a:p>
            <a:r>
              <a:rPr lang="en-US" dirty="0"/>
              <a:t>Interpersonal and Communication Skills 2: Interprofessional and Team Communication</a:t>
            </a:r>
          </a:p>
          <a:p>
            <a:r>
              <a:rPr lang="en-US" dirty="0"/>
              <a:t>Interpersonal and Communication Skills 3: Communication within Health Care Systems</a:t>
            </a:r>
          </a:p>
        </p:txBody>
      </p:sp>
    </p:spTree>
    <p:extLst>
      <p:ext uri="{BB962C8B-B14F-4D97-AF65-F5344CB8AC3E}">
        <p14:creationId xmlns:p14="http://schemas.microsoft.com/office/powerpoint/2010/main" val="268252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F756D-1952-4601-81F6-1A665D6FA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38DBC-EB3C-40D3-BFA8-CB0822398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Goals and Objectives (Curriculum) + Evaluation Forms/Methods developed at same time</a:t>
            </a:r>
          </a:p>
          <a:p>
            <a:pPr lvl="1"/>
            <a:r>
              <a:rPr lang="en-US" dirty="0"/>
              <a:t>e.g. QI Curriculum and QI Project Evaluation Form, In-Patient Curriculum and Rotation Evaluation for each PGY level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Curriculum/Goals and Objective &amp; Evaluation Forms/Data Mapped to Milestones Document</a:t>
            </a:r>
          </a:p>
          <a:p>
            <a:pPr lvl="1"/>
            <a:r>
              <a:rPr lang="en-US" dirty="0"/>
              <a:t>E.g. end of rotation evaluation forms and corresponding curriculum to milestones document; In-Training Exam to medical knowledge; case logs to patient care,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Grid Developed to show what subcompetencies are linked/mapped to what rotations/experiences</a:t>
            </a:r>
          </a:p>
          <a:p>
            <a:pPr lvl="1"/>
            <a:r>
              <a:rPr lang="en-US" dirty="0"/>
              <a:t>Look for areas where there may be gap (are there subcompetencies where data is not available)</a:t>
            </a:r>
          </a:p>
          <a:p>
            <a:pPr lvl="1"/>
            <a:r>
              <a:rPr lang="en-US" dirty="0"/>
              <a:t>Determine how to fill in the gaps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CIRCLE BACK TO STEP 1 IF NEEDED…….</a:t>
            </a:r>
          </a:p>
        </p:txBody>
      </p:sp>
    </p:spTree>
    <p:extLst>
      <p:ext uri="{BB962C8B-B14F-4D97-AF65-F5344CB8AC3E}">
        <p14:creationId xmlns:p14="http://schemas.microsoft.com/office/powerpoint/2010/main" val="1635494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6EF39-DB82-4629-9937-3E0F91C35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Mapping – Who Does What?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BCA737-17AF-4516-A504-B6D0720DD0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850845"/>
              </p:ext>
            </p:extLst>
          </p:nvPr>
        </p:nvGraphicFramePr>
        <p:xfrm>
          <a:off x="838200" y="1825625"/>
          <a:ext cx="10515600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10915092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792869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Responsible Personnel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17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Writing Goals and 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PD/Faculty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370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Developing evaluation forms that are reflective of goals and objectives (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Do NOT place milestones tables in evaluation forms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PD/Faculty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431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Mapping Milestones to goals and objectives and their evaluations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PD/Faculty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409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Uploading, Formatting, Inputting in 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Program Coordinator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360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Distributing Goals and Objectives &amp; Evaluations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Program Coordinator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827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Generating Reports/Data from NI based on Evaluations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Program Coordinator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505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646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458</Words>
  <Application>Microsoft Office PowerPoint</Application>
  <PresentationFormat>Widescreen</PresentationFormat>
  <Paragraphs>77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Mapping Milestones </vt:lpstr>
      <vt:lpstr>What are MILESTONES?</vt:lpstr>
      <vt:lpstr>PowerPoint Presentation</vt:lpstr>
      <vt:lpstr>PowerPoint Presentation</vt:lpstr>
      <vt:lpstr>Milestone Mapping</vt:lpstr>
      <vt:lpstr>PowerPoint Presentation</vt:lpstr>
      <vt:lpstr>IM Sample:  Grid</vt:lpstr>
      <vt:lpstr>Process</vt:lpstr>
      <vt:lpstr>Milestone Mapping – Who Does What?</vt:lpstr>
      <vt:lpstr>The Milestones Guidebook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to Milestones &amp; Responding to a Citation / AFI - Major changes section in ADS </dc:title>
  <dc:creator>Meyer,Lynne</dc:creator>
  <cp:lastModifiedBy>Meyer,Lynne</cp:lastModifiedBy>
  <cp:revision>16</cp:revision>
  <dcterms:created xsi:type="dcterms:W3CDTF">2022-08-24T01:02:37Z</dcterms:created>
  <dcterms:modified xsi:type="dcterms:W3CDTF">2022-08-24T02:13:58Z</dcterms:modified>
</cp:coreProperties>
</file>